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76C57-BEFE-410C-83B7-A8A115011B7B}" v="4" dt="2023-03-17T05:43:29.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37C76C57-BEFE-410C-83B7-A8A115011B7B}"/>
    <pc:docChg chg="addSld delSld modSld">
      <pc:chgData name="Shailee Upadhayay" userId="556280587117f9d7" providerId="LiveId" clId="{37C76C57-BEFE-410C-83B7-A8A115011B7B}" dt="2023-03-17T05:43:29.353" v="22"/>
      <pc:docMkLst>
        <pc:docMk/>
      </pc:docMkLst>
      <pc:sldChg chg="modSp mod">
        <pc:chgData name="Shailee Upadhayay" userId="556280587117f9d7" providerId="LiveId" clId="{37C76C57-BEFE-410C-83B7-A8A115011B7B}" dt="2023-03-17T05:41:09.535" v="14" actId="1076"/>
        <pc:sldMkLst>
          <pc:docMk/>
          <pc:sldMk cId="1692516907" sldId="256"/>
        </pc:sldMkLst>
        <pc:spChg chg="mod">
          <ac:chgData name="Shailee Upadhayay" userId="556280587117f9d7" providerId="LiveId" clId="{37C76C57-BEFE-410C-83B7-A8A115011B7B}" dt="2023-03-17T05:41:09.535" v="14" actId="1076"/>
          <ac:spMkLst>
            <pc:docMk/>
            <pc:sldMk cId="1692516907" sldId="256"/>
            <ac:spMk id="2" creationId="{AE8E08B9-C3BB-C6CF-F435-412FF21BD788}"/>
          </ac:spMkLst>
        </pc:spChg>
      </pc:sldChg>
      <pc:sldChg chg="modSp mod">
        <pc:chgData name="Shailee Upadhayay" userId="556280587117f9d7" providerId="LiveId" clId="{37C76C57-BEFE-410C-83B7-A8A115011B7B}" dt="2023-03-17T05:42:38.360" v="19" actId="12"/>
        <pc:sldMkLst>
          <pc:docMk/>
          <pc:sldMk cId="3213998984" sldId="260"/>
        </pc:sldMkLst>
        <pc:spChg chg="mod">
          <ac:chgData name="Shailee Upadhayay" userId="556280587117f9d7" providerId="LiveId" clId="{37C76C57-BEFE-410C-83B7-A8A115011B7B}" dt="2023-03-17T05:42:38.360" v="19" actId="12"/>
          <ac:spMkLst>
            <pc:docMk/>
            <pc:sldMk cId="3213998984" sldId="260"/>
            <ac:spMk id="3" creationId="{9CF438B5-5726-E127-F850-E28596AEED41}"/>
          </ac:spMkLst>
        </pc:spChg>
      </pc:sldChg>
      <pc:sldChg chg="modSp mod">
        <pc:chgData name="Shailee Upadhayay" userId="556280587117f9d7" providerId="LiveId" clId="{37C76C57-BEFE-410C-83B7-A8A115011B7B}" dt="2023-03-17T05:42:50.054" v="20" actId="12"/>
        <pc:sldMkLst>
          <pc:docMk/>
          <pc:sldMk cId="3494088936" sldId="261"/>
        </pc:sldMkLst>
        <pc:spChg chg="mod">
          <ac:chgData name="Shailee Upadhayay" userId="556280587117f9d7" providerId="LiveId" clId="{37C76C57-BEFE-410C-83B7-A8A115011B7B}" dt="2023-03-17T05:42:50.054" v="20" actId="12"/>
          <ac:spMkLst>
            <pc:docMk/>
            <pc:sldMk cId="3494088936" sldId="261"/>
            <ac:spMk id="3" creationId="{D70A1F1B-24E4-F3CB-4A6C-F98E77035EED}"/>
          </ac:spMkLst>
        </pc:spChg>
      </pc:sldChg>
      <pc:sldChg chg="modSp mod">
        <pc:chgData name="Shailee Upadhayay" userId="556280587117f9d7" providerId="LiveId" clId="{37C76C57-BEFE-410C-83B7-A8A115011B7B}" dt="2023-03-17T05:43:03.279" v="21" actId="12"/>
        <pc:sldMkLst>
          <pc:docMk/>
          <pc:sldMk cId="181891267" sldId="262"/>
        </pc:sldMkLst>
        <pc:spChg chg="mod">
          <ac:chgData name="Shailee Upadhayay" userId="556280587117f9d7" providerId="LiveId" clId="{37C76C57-BEFE-410C-83B7-A8A115011B7B}" dt="2023-03-17T05:43:03.279" v="21" actId="12"/>
          <ac:spMkLst>
            <pc:docMk/>
            <pc:sldMk cId="181891267" sldId="262"/>
            <ac:spMk id="3" creationId="{DA6BE154-AFBE-7FCD-3D44-0F796DE4CC9B}"/>
          </ac:spMkLst>
        </pc:spChg>
      </pc:sldChg>
      <pc:sldChg chg="modSp new mod">
        <pc:chgData name="Shailee Upadhayay" userId="556280587117f9d7" providerId="LiveId" clId="{37C76C57-BEFE-410C-83B7-A8A115011B7B}" dt="2023-03-17T05:41:24.070" v="15" actId="255"/>
        <pc:sldMkLst>
          <pc:docMk/>
          <pc:sldMk cId="2157541772" sldId="263"/>
        </pc:sldMkLst>
        <pc:spChg chg="mod">
          <ac:chgData name="Shailee Upadhayay" userId="556280587117f9d7" providerId="LiveId" clId="{37C76C57-BEFE-410C-83B7-A8A115011B7B}" dt="2023-03-17T05:41:24.070" v="15" actId="255"/>
          <ac:spMkLst>
            <pc:docMk/>
            <pc:sldMk cId="2157541772" sldId="263"/>
            <ac:spMk id="3" creationId="{551F5B83-BB22-549C-290E-C72F9CB419F1}"/>
          </ac:spMkLst>
        </pc:spChg>
      </pc:sldChg>
      <pc:sldChg chg="add setBg">
        <pc:chgData name="Shailee Upadhayay" userId="556280587117f9d7" providerId="LiveId" clId="{37C76C57-BEFE-410C-83B7-A8A115011B7B}" dt="2023-03-17T05:41:53.799" v="16"/>
        <pc:sldMkLst>
          <pc:docMk/>
          <pc:sldMk cId="2116381496" sldId="264"/>
        </pc:sldMkLst>
      </pc:sldChg>
      <pc:sldChg chg="add del setBg">
        <pc:chgData name="Shailee Upadhayay" userId="556280587117f9d7" providerId="LiveId" clId="{37C76C57-BEFE-410C-83B7-A8A115011B7B}" dt="2023-03-17T05:43:29.353" v="22"/>
        <pc:sldMkLst>
          <pc:docMk/>
          <pc:sldMk cId="3994411759"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955AD-1705-4F8A-9885-F93A919D630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01A7BC3-2DB7-4A78-B390-39D801A308F0}">
      <dgm:prSet/>
      <dgm:spPr/>
      <dgm:t>
        <a:bodyPr/>
        <a:lstStyle/>
        <a:p>
          <a:r>
            <a:rPr lang="en-IN"/>
            <a:t>Coding refers to the process of assigning numerals or other symbols to answers so that responses can be put into a limited number of categories or classes. Such classes should be appropriate to the research problem under consideration.</a:t>
          </a:r>
          <a:endParaRPr lang="en-US"/>
        </a:p>
      </dgm:t>
    </dgm:pt>
    <dgm:pt modelId="{DB7C4EBB-64CE-43CF-8D78-48363DED3ACD}" type="parTrans" cxnId="{7E97540E-79FD-485A-A275-7CE32E466E58}">
      <dgm:prSet/>
      <dgm:spPr/>
      <dgm:t>
        <a:bodyPr/>
        <a:lstStyle/>
        <a:p>
          <a:endParaRPr lang="en-US"/>
        </a:p>
      </dgm:t>
    </dgm:pt>
    <dgm:pt modelId="{66BB5B28-DC0B-43C4-B548-FE2C4284C76A}" type="sibTrans" cxnId="{7E97540E-79FD-485A-A275-7CE32E466E58}">
      <dgm:prSet/>
      <dgm:spPr/>
      <dgm:t>
        <a:bodyPr/>
        <a:lstStyle/>
        <a:p>
          <a:endParaRPr lang="en-US"/>
        </a:p>
      </dgm:t>
    </dgm:pt>
    <dgm:pt modelId="{BAA88C18-E557-45F7-AB60-32C436B0585A}">
      <dgm:prSet/>
      <dgm:spPr/>
      <dgm:t>
        <a:bodyPr/>
        <a:lstStyle/>
        <a:p>
          <a:r>
            <a:rPr lang="en-IN"/>
            <a:t>They must also possess the characteristics of exhaustiveness and also that of mutual exclusiveness which means that a specific answer can be placed in one and only one cell in a given category set. Another rule to be observed is that of uni dimensionality by which is meant that every class is defined in terms of only world concept.</a:t>
          </a:r>
          <a:endParaRPr lang="en-US"/>
        </a:p>
      </dgm:t>
    </dgm:pt>
    <dgm:pt modelId="{E244C8E5-1CC7-4626-B3ED-E0E3CC576FDD}" type="parTrans" cxnId="{C5A6B971-CC40-4F58-944A-B952DEEB5245}">
      <dgm:prSet/>
      <dgm:spPr/>
      <dgm:t>
        <a:bodyPr/>
        <a:lstStyle/>
        <a:p>
          <a:endParaRPr lang="en-US"/>
        </a:p>
      </dgm:t>
    </dgm:pt>
    <dgm:pt modelId="{551E8D16-5226-4649-AD7B-6F3F6659C310}" type="sibTrans" cxnId="{C5A6B971-CC40-4F58-944A-B952DEEB5245}">
      <dgm:prSet/>
      <dgm:spPr/>
      <dgm:t>
        <a:bodyPr/>
        <a:lstStyle/>
        <a:p>
          <a:endParaRPr lang="en-US"/>
        </a:p>
      </dgm:t>
    </dgm:pt>
    <dgm:pt modelId="{3BBBD81A-250F-4BBD-94AE-6C3E2B8B0D70}" type="pres">
      <dgm:prSet presAssocID="{582955AD-1705-4F8A-9885-F93A919D6309}" presName="vert0" presStyleCnt="0">
        <dgm:presLayoutVars>
          <dgm:dir/>
          <dgm:animOne val="branch"/>
          <dgm:animLvl val="lvl"/>
        </dgm:presLayoutVars>
      </dgm:prSet>
      <dgm:spPr/>
    </dgm:pt>
    <dgm:pt modelId="{73499C2C-EDF1-4F30-96BA-7E474931ABDE}" type="pres">
      <dgm:prSet presAssocID="{D01A7BC3-2DB7-4A78-B390-39D801A308F0}" presName="thickLine" presStyleLbl="alignNode1" presStyleIdx="0" presStyleCnt="2"/>
      <dgm:spPr/>
    </dgm:pt>
    <dgm:pt modelId="{404482E6-E343-44D1-85E3-99A135762C48}" type="pres">
      <dgm:prSet presAssocID="{D01A7BC3-2DB7-4A78-B390-39D801A308F0}" presName="horz1" presStyleCnt="0"/>
      <dgm:spPr/>
    </dgm:pt>
    <dgm:pt modelId="{60D1C3B8-23BE-4E4F-B687-36094CC195D5}" type="pres">
      <dgm:prSet presAssocID="{D01A7BC3-2DB7-4A78-B390-39D801A308F0}" presName="tx1" presStyleLbl="revTx" presStyleIdx="0" presStyleCnt="2"/>
      <dgm:spPr/>
    </dgm:pt>
    <dgm:pt modelId="{782B5FCB-544B-419D-92D7-92F3673E928A}" type="pres">
      <dgm:prSet presAssocID="{D01A7BC3-2DB7-4A78-B390-39D801A308F0}" presName="vert1" presStyleCnt="0"/>
      <dgm:spPr/>
    </dgm:pt>
    <dgm:pt modelId="{64017CEB-253C-43EC-AC18-1A243E0ABE1D}" type="pres">
      <dgm:prSet presAssocID="{BAA88C18-E557-45F7-AB60-32C436B0585A}" presName="thickLine" presStyleLbl="alignNode1" presStyleIdx="1" presStyleCnt="2"/>
      <dgm:spPr/>
    </dgm:pt>
    <dgm:pt modelId="{4D3CF370-F1DA-4F4D-A2B8-65133F7E0084}" type="pres">
      <dgm:prSet presAssocID="{BAA88C18-E557-45F7-AB60-32C436B0585A}" presName="horz1" presStyleCnt="0"/>
      <dgm:spPr/>
    </dgm:pt>
    <dgm:pt modelId="{FC95A16A-F775-47B3-88B9-FA80E909552D}" type="pres">
      <dgm:prSet presAssocID="{BAA88C18-E557-45F7-AB60-32C436B0585A}" presName="tx1" presStyleLbl="revTx" presStyleIdx="1" presStyleCnt="2"/>
      <dgm:spPr/>
    </dgm:pt>
    <dgm:pt modelId="{FC846D83-565C-4686-A865-B7EB394EE348}" type="pres">
      <dgm:prSet presAssocID="{BAA88C18-E557-45F7-AB60-32C436B0585A}" presName="vert1" presStyleCnt="0"/>
      <dgm:spPr/>
    </dgm:pt>
  </dgm:ptLst>
  <dgm:cxnLst>
    <dgm:cxn modelId="{7E97540E-79FD-485A-A275-7CE32E466E58}" srcId="{582955AD-1705-4F8A-9885-F93A919D6309}" destId="{D01A7BC3-2DB7-4A78-B390-39D801A308F0}" srcOrd="0" destOrd="0" parTransId="{DB7C4EBB-64CE-43CF-8D78-48363DED3ACD}" sibTransId="{66BB5B28-DC0B-43C4-B548-FE2C4284C76A}"/>
    <dgm:cxn modelId="{B4D92F4F-FADD-4FDD-92C5-C108B0087F26}" type="presOf" srcId="{582955AD-1705-4F8A-9885-F93A919D6309}" destId="{3BBBD81A-250F-4BBD-94AE-6C3E2B8B0D70}" srcOrd="0" destOrd="0" presId="urn:microsoft.com/office/officeart/2008/layout/LinedList"/>
    <dgm:cxn modelId="{C5A6B971-CC40-4F58-944A-B952DEEB5245}" srcId="{582955AD-1705-4F8A-9885-F93A919D6309}" destId="{BAA88C18-E557-45F7-AB60-32C436B0585A}" srcOrd="1" destOrd="0" parTransId="{E244C8E5-1CC7-4626-B3ED-E0E3CC576FDD}" sibTransId="{551E8D16-5226-4649-AD7B-6F3F6659C310}"/>
    <dgm:cxn modelId="{E3220A55-7126-44DC-A9F1-14BCB553FFBF}" type="presOf" srcId="{D01A7BC3-2DB7-4A78-B390-39D801A308F0}" destId="{60D1C3B8-23BE-4E4F-B687-36094CC195D5}" srcOrd="0" destOrd="0" presId="urn:microsoft.com/office/officeart/2008/layout/LinedList"/>
    <dgm:cxn modelId="{DBE787A8-652C-49A8-BAC1-F90EA778803A}" type="presOf" srcId="{BAA88C18-E557-45F7-AB60-32C436B0585A}" destId="{FC95A16A-F775-47B3-88B9-FA80E909552D}" srcOrd="0" destOrd="0" presId="urn:microsoft.com/office/officeart/2008/layout/LinedList"/>
    <dgm:cxn modelId="{38C2587F-EB3E-4C5C-A3BE-F624BEA6ED61}" type="presParOf" srcId="{3BBBD81A-250F-4BBD-94AE-6C3E2B8B0D70}" destId="{73499C2C-EDF1-4F30-96BA-7E474931ABDE}" srcOrd="0" destOrd="0" presId="urn:microsoft.com/office/officeart/2008/layout/LinedList"/>
    <dgm:cxn modelId="{D738A7FA-C4AB-4212-A61A-F2786D199474}" type="presParOf" srcId="{3BBBD81A-250F-4BBD-94AE-6C3E2B8B0D70}" destId="{404482E6-E343-44D1-85E3-99A135762C48}" srcOrd="1" destOrd="0" presId="urn:microsoft.com/office/officeart/2008/layout/LinedList"/>
    <dgm:cxn modelId="{014A225F-0359-41FD-9EEA-463F4A643C10}" type="presParOf" srcId="{404482E6-E343-44D1-85E3-99A135762C48}" destId="{60D1C3B8-23BE-4E4F-B687-36094CC195D5}" srcOrd="0" destOrd="0" presId="urn:microsoft.com/office/officeart/2008/layout/LinedList"/>
    <dgm:cxn modelId="{B93E87CC-075D-454F-9C08-95BF501310F8}" type="presParOf" srcId="{404482E6-E343-44D1-85E3-99A135762C48}" destId="{782B5FCB-544B-419D-92D7-92F3673E928A}" srcOrd="1" destOrd="0" presId="urn:microsoft.com/office/officeart/2008/layout/LinedList"/>
    <dgm:cxn modelId="{D6AA7745-077A-446C-85CB-11ED83829FFE}" type="presParOf" srcId="{3BBBD81A-250F-4BBD-94AE-6C3E2B8B0D70}" destId="{64017CEB-253C-43EC-AC18-1A243E0ABE1D}" srcOrd="2" destOrd="0" presId="urn:microsoft.com/office/officeart/2008/layout/LinedList"/>
    <dgm:cxn modelId="{7DF3BDC9-5768-4875-AEDF-B6FACE8A558E}" type="presParOf" srcId="{3BBBD81A-250F-4BBD-94AE-6C3E2B8B0D70}" destId="{4D3CF370-F1DA-4F4D-A2B8-65133F7E0084}" srcOrd="3" destOrd="0" presId="urn:microsoft.com/office/officeart/2008/layout/LinedList"/>
    <dgm:cxn modelId="{C909AA4B-3B4D-421A-8FF5-9628143C32CA}" type="presParOf" srcId="{4D3CF370-F1DA-4F4D-A2B8-65133F7E0084}" destId="{FC95A16A-F775-47B3-88B9-FA80E909552D}" srcOrd="0" destOrd="0" presId="urn:microsoft.com/office/officeart/2008/layout/LinedList"/>
    <dgm:cxn modelId="{179A07BA-C73E-43C6-99A2-40416F1FEA97}" type="presParOf" srcId="{4D3CF370-F1DA-4F4D-A2B8-65133F7E0084}" destId="{FC846D83-565C-4686-A865-B7EB394EE3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5D2D5-3710-491D-8453-306B2CE3D9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0C21365-8376-4C5D-8DBD-1596D480EB2E}">
      <dgm:prSet/>
      <dgm:spPr/>
      <dgm:t>
        <a:bodyPr/>
        <a:lstStyle/>
        <a:p>
          <a:r>
            <a:rPr lang="en-IN"/>
            <a:t>Coding is necessary for efficient analysis and Through it the several replies may be reduced to a small number of classes which contains the critical information required for analysis. </a:t>
          </a:r>
          <a:endParaRPr lang="en-US"/>
        </a:p>
      </dgm:t>
    </dgm:pt>
    <dgm:pt modelId="{2088DCB7-52D0-4072-BDBC-8C1E15B5BBDB}" type="parTrans" cxnId="{30EFDC05-FF38-426D-99B2-81112014200B}">
      <dgm:prSet/>
      <dgm:spPr/>
      <dgm:t>
        <a:bodyPr/>
        <a:lstStyle/>
        <a:p>
          <a:endParaRPr lang="en-US"/>
        </a:p>
      </dgm:t>
    </dgm:pt>
    <dgm:pt modelId="{F76E3203-B1AD-40FD-BA0E-07808E8E4A3E}" type="sibTrans" cxnId="{30EFDC05-FF38-426D-99B2-81112014200B}">
      <dgm:prSet/>
      <dgm:spPr/>
      <dgm:t>
        <a:bodyPr/>
        <a:lstStyle/>
        <a:p>
          <a:endParaRPr lang="en-US"/>
        </a:p>
      </dgm:t>
    </dgm:pt>
    <dgm:pt modelId="{49BD758C-8884-46E8-890D-4E72FA740405}">
      <dgm:prSet/>
      <dgm:spPr/>
      <dgm:t>
        <a:bodyPr/>
        <a:lstStyle/>
        <a:p>
          <a:r>
            <a:rPr lang="en-IN" dirty="0"/>
            <a:t>But in case of hand coding, some standard method may be used. One such standard method is to code in the margin with a coloured pencils. Other method can be transcribing the data from Questionnaire to a coding sheet. </a:t>
          </a:r>
          <a:endParaRPr lang="en-US" dirty="0"/>
        </a:p>
      </dgm:t>
    </dgm:pt>
    <dgm:pt modelId="{2F7F49BE-5A80-41A8-967A-AD8B1904766B}" type="parTrans" cxnId="{2A6567AC-F8F4-4A72-B935-31AD784CCB89}">
      <dgm:prSet/>
      <dgm:spPr/>
      <dgm:t>
        <a:bodyPr/>
        <a:lstStyle/>
        <a:p>
          <a:endParaRPr lang="en-US"/>
        </a:p>
      </dgm:t>
    </dgm:pt>
    <dgm:pt modelId="{5CA8D07D-FF22-4C85-A3E9-192D31C7A817}" type="sibTrans" cxnId="{2A6567AC-F8F4-4A72-B935-31AD784CCB89}">
      <dgm:prSet/>
      <dgm:spPr/>
      <dgm:t>
        <a:bodyPr/>
        <a:lstStyle/>
        <a:p>
          <a:endParaRPr lang="en-US"/>
        </a:p>
      </dgm:t>
    </dgm:pt>
    <dgm:pt modelId="{C52700DA-5212-4257-886E-2AE83373E6A4}">
      <dgm:prSet/>
      <dgm:spPr/>
      <dgm:t>
        <a:bodyPr/>
        <a:lstStyle/>
        <a:p>
          <a:r>
            <a:rPr lang="en-IN"/>
            <a:t>Whatever method is adopted, one should see that coding errors are altogether eliminated and reduced to the minimum level. </a:t>
          </a:r>
          <a:endParaRPr lang="en-US"/>
        </a:p>
      </dgm:t>
    </dgm:pt>
    <dgm:pt modelId="{3FB4AED3-4E82-4618-98EE-D96A5A37E938}" type="parTrans" cxnId="{47A3FCE2-EB70-41F2-906E-72219A272DA1}">
      <dgm:prSet/>
      <dgm:spPr/>
      <dgm:t>
        <a:bodyPr/>
        <a:lstStyle/>
        <a:p>
          <a:endParaRPr lang="en-US"/>
        </a:p>
      </dgm:t>
    </dgm:pt>
    <dgm:pt modelId="{BEA80F1A-6D0E-44A6-88E0-4EE7494B2022}" type="sibTrans" cxnId="{47A3FCE2-EB70-41F2-906E-72219A272DA1}">
      <dgm:prSet/>
      <dgm:spPr/>
      <dgm:t>
        <a:bodyPr/>
        <a:lstStyle/>
        <a:p>
          <a:endParaRPr lang="en-US"/>
        </a:p>
      </dgm:t>
    </dgm:pt>
    <dgm:pt modelId="{4F371E20-FB0D-4C13-83AC-37821B665037}" type="pres">
      <dgm:prSet presAssocID="{7945D2D5-3710-491D-8453-306B2CE3D995}" presName="vert0" presStyleCnt="0">
        <dgm:presLayoutVars>
          <dgm:dir/>
          <dgm:animOne val="branch"/>
          <dgm:animLvl val="lvl"/>
        </dgm:presLayoutVars>
      </dgm:prSet>
      <dgm:spPr/>
    </dgm:pt>
    <dgm:pt modelId="{741DA897-6256-4A2B-8911-1CA819E12C60}" type="pres">
      <dgm:prSet presAssocID="{F0C21365-8376-4C5D-8DBD-1596D480EB2E}" presName="thickLine" presStyleLbl="alignNode1" presStyleIdx="0" presStyleCnt="3"/>
      <dgm:spPr/>
    </dgm:pt>
    <dgm:pt modelId="{D5836719-F107-43BB-890A-22DF994ED761}" type="pres">
      <dgm:prSet presAssocID="{F0C21365-8376-4C5D-8DBD-1596D480EB2E}" presName="horz1" presStyleCnt="0"/>
      <dgm:spPr/>
    </dgm:pt>
    <dgm:pt modelId="{4892A19B-B38A-4C34-95A9-7F84B2AB15BB}" type="pres">
      <dgm:prSet presAssocID="{F0C21365-8376-4C5D-8DBD-1596D480EB2E}" presName="tx1" presStyleLbl="revTx" presStyleIdx="0" presStyleCnt="3"/>
      <dgm:spPr/>
    </dgm:pt>
    <dgm:pt modelId="{AD533BA2-1C18-489E-A640-E1281022F9BE}" type="pres">
      <dgm:prSet presAssocID="{F0C21365-8376-4C5D-8DBD-1596D480EB2E}" presName="vert1" presStyleCnt="0"/>
      <dgm:spPr/>
    </dgm:pt>
    <dgm:pt modelId="{282A1934-9AB4-4717-91E9-297E49486E05}" type="pres">
      <dgm:prSet presAssocID="{49BD758C-8884-46E8-890D-4E72FA740405}" presName="thickLine" presStyleLbl="alignNode1" presStyleIdx="1" presStyleCnt="3"/>
      <dgm:spPr/>
    </dgm:pt>
    <dgm:pt modelId="{4B0BD1B5-731D-44D8-8BB5-381CBEB05070}" type="pres">
      <dgm:prSet presAssocID="{49BD758C-8884-46E8-890D-4E72FA740405}" presName="horz1" presStyleCnt="0"/>
      <dgm:spPr/>
    </dgm:pt>
    <dgm:pt modelId="{5BD09E0F-3FC5-4055-A59E-494A404AE566}" type="pres">
      <dgm:prSet presAssocID="{49BD758C-8884-46E8-890D-4E72FA740405}" presName="tx1" presStyleLbl="revTx" presStyleIdx="1" presStyleCnt="3"/>
      <dgm:spPr/>
    </dgm:pt>
    <dgm:pt modelId="{E28835C3-CCED-4CE4-95E1-57AAF7F9B159}" type="pres">
      <dgm:prSet presAssocID="{49BD758C-8884-46E8-890D-4E72FA740405}" presName="vert1" presStyleCnt="0"/>
      <dgm:spPr/>
    </dgm:pt>
    <dgm:pt modelId="{5641B402-73DF-4AD8-9CB0-FEF818C0EB5C}" type="pres">
      <dgm:prSet presAssocID="{C52700DA-5212-4257-886E-2AE83373E6A4}" presName="thickLine" presStyleLbl="alignNode1" presStyleIdx="2" presStyleCnt="3"/>
      <dgm:spPr/>
    </dgm:pt>
    <dgm:pt modelId="{2295AF8B-7AD9-4606-96A6-9DE5EDAB06A7}" type="pres">
      <dgm:prSet presAssocID="{C52700DA-5212-4257-886E-2AE83373E6A4}" presName="horz1" presStyleCnt="0"/>
      <dgm:spPr/>
    </dgm:pt>
    <dgm:pt modelId="{97AABC56-0B02-4759-AE46-6B216A084689}" type="pres">
      <dgm:prSet presAssocID="{C52700DA-5212-4257-886E-2AE83373E6A4}" presName="tx1" presStyleLbl="revTx" presStyleIdx="2" presStyleCnt="3"/>
      <dgm:spPr/>
    </dgm:pt>
    <dgm:pt modelId="{75DC2F60-404D-4A57-B87D-EF6B4FA69290}" type="pres">
      <dgm:prSet presAssocID="{C52700DA-5212-4257-886E-2AE83373E6A4}" presName="vert1" presStyleCnt="0"/>
      <dgm:spPr/>
    </dgm:pt>
  </dgm:ptLst>
  <dgm:cxnLst>
    <dgm:cxn modelId="{30EFDC05-FF38-426D-99B2-81112014200B}" srcId="{7945D2D5-3710-491D-8453-306B2CE3D995}" destId="{F0C21365-8376-4C5D-8DBD-1596D480EB2E}" srcOrd="0" destOrd="0" parTransId="{2088DCB7-52D0-4072-BDBC-8C1E15B5BBDB}" sibTransId="{F76E3203-B1AD-40FD-BA0E-07808E8E4A3E}"/>
    <dgm:cxn modelId="{BEF84D6E-7D26-45C2-92E3-A2D9286CB22B}" type="presOf" srcId="{49BD758C-8884-46E8-890D-4E72FA740405}" destId="{5BD09E0F-3FC5-4055-A59E-494A404AE566}" srcOrd="0" destOrd="0" presId="urn:microsoft.com/office/officeart/2008/layout/LinedList"/>
    <dgm:cxn modelId="{56901174-AD53-4A03-B061-578D7EA7E433}" type="presOf" srcId="{F0C21365-8376-4C5D-8DBD-1596D480EB2E}" destId="{4892A19B-B38A-4C34-95A9-7F84B2AB15BB}" srcOrd="0" destOrd="0" presId="urn:microsoft.com/office/officeart/2008/layout/LinedList"/>
    <dgm:cxn modelId="{B96CA17B-5CD8-48BA-A402-AB59E2ECD7EE}" type="presOf" srcId="{C52700DA-5212-4257-886E-2AE83373E6A4}" destId="{97AABC56-0B02-4759-AE46-6B216A084689}" srcOrd="0" destOrd="0" presId="urn:microsoft.com/office/officeart/2008/layout/LinedList"/>
    <dgm:cxn modelId="{FAFE12AC-653C-4BA6-B631-BC5AA1BA418F}" type="presOf" srcId="{7945D2D5-3710-491D-8453-306B2CE3D995}" destId="{4F371E20-FB0D-4C13-83AC-37821B665037}" srcOrd="0" destOrd="0" presId="urn:microsoft.com/office/officeart/2008/layout/LinedList"/>
    <dgm:cxn modelId="{2A6567AC-F8F4-4A72-B935-31AD784CCB89}" srcId="{7945D2D5-3710-491D-8453-306B2CE3D995}" destId="{49BD758C-8884-46E8-890D-4E72FA740405}" srcOrd="1" destOrd="0" parTransId="{2F7F49BE-5A80-41A8-967A-AD8B1904766B}" sibTransId="{5CA8D07D-FF22-4C85-A3E9-192D31C7A817}"/>
    <dgm:cxn modelId="{47A3FCE2-EB70-41F2-906E-72219A272DA1}" srcId="{7945D2D5-3710-491D-8453-306B2CE3D995}" destId="{C52700DA-5212-4257-886E-2AE83373E6A4}" srcOrd="2" destOrd="0" parTransId="{3FB4AED3-4E82-4618-98EE-D96A5A37E938}" sibTransId="{BEA80F1A-6D0E-44A6-88E0-4EE7494B2022}"/>
    <dgm:cxn modelId="{8CDFA599-7DD7-44AE-9504-FADEB971EE45}" type="presParOf" srcId="{4F371E20-FB0D-4C13-83AC-37821B665037}" destId="{741DA897-6256-4A2B-8911-1CA819E12C60}" srcOrd="0" destOrd="0" presId="urn:microsoft.com/office/officeart/2008/layout/LinedList"/>
    <dgm:cxn modelId="{6CC74BDF-5B07-489E-80BC-5E3EAFE6214E}" type="presParOf" srcId="{4F371E20-FB0D-4C13-83AC-37821B665037}" destId="{D5836719-F107-43BB-890A-22DF994ED761}" srcOrd="1" destOrd="0" presId="urn:microsoft.com/office/officeart/2008/layout/LinedList"/>
    <dgm:cxn modelId="{8F14D9CD-9F8A-41F6-9734-7D7AEE45E337}" type="presParOf" srcId="{D5836719-F107-43BB-890A-22DF994ED761}" destId="{4892A19B-B38A-4C34-95A9-7F84B2AB15BB}" srcOrd="0" destOrd="0" presId="urn:microsoft.com/office/officeart/2008/layout/LinedList"/>
    <dgm:cxn modelId="{07452C8A-D973-443D-A169-229357AEF80A}" type="presParOf" srcId="{D5836719-F107-43BB-890A-22DF994ED761}" destId="{AD533BA2-1C18-489E-A640-E1281022F9BE}" srcOrd="1" destOrd="0" presId="urn:microsoft.com/office/officeart/2008/layout/LinedList"/>
    <dgm:cxn modelId="{C8766729-199D-4D4C-B72D-3015B9BC4CC0}" type="presParOf" srcId="{4F371E20-FB0D-4C13-83AC-37821B665037}" destId="{282A1934-9AB4-4717-91E9-297E49486E05}" srcOrd="2" destOrd="0" presId="urn:microsoft.com/office/officeart/2008/layout/LinedList"/>
    <dgm:cxn modelId="{55D448B0-7979-4E7C-A487-826E6F7268AB}" type="presParOf" srcId="{4F371E20-FB0D-4C13-83AC-37821B665037}" destId="{4B0BD1B5-731D-44D8-8BB5-381CBEB05070}" srcOrd="3" destOrd="0" presId="urn:microsoft.com/office/officeart/2008/layout/LinedList"/>
    <dgm:cxn modelId="{D01287AB-EBE3-446C-9EF0-F8200F36CD4E}" type="presParOf" srcId="{4B0BD1B5-731D-44D8-8BB5-381CBEB05070}" destId="{5BD09E0F-3FC5-4055-A59E-494A404AE566}" srcOrd="0" destOrd="0" presId="urn:microsoft.com/office/officeart/2008/layout/LinedList"/>
    <dgm:cxn modelId="{43A39A37-5DB1-4D9F-B68A-4C2AFB1A87C3}" type="presParOf" srcId="{4B0BD1B5-731D-44D8-8BB5-381CBEB05070}" destId="{E28835C3-CCED-4CE4-95E1-57AAF7F9B159}" srcOrd="1" destOrd="0" presId="urn:microsoft.com/office/officeart/2008/layout/LinedList"/>
    <dgm:cxn modelId="{770FFD84-6E59-4491-A62B-63850CECA001}" type="presParOf" srcId="{4F371E20-FB0D-4C13-83AC-37821B665037}" destId="{5641B402-73DF-4AD8-9CB0-FEF818C0EB5C}" srcOrd="4" destOrd="0" presId="urn:microsoft.com/office/officeart/2008/layout/LinedList"/>
    <dgm:cxn modelId="{BECFC42C-CECC-4AD1-A990-ED084F8CB0AD}" type="presParOf" srcId="{4F371E20-FB0D-4C13-83AC-37821B665037}" destId="{2295AF8B-7AD9-4606-96A6-9DE5EDAB06A7}" srcOrd="5" destOrd="0" presId="urn:microsoft.com/office/officeart/2008/layout/LinedList"/>
    <dgm:cxn modelId="{67AC9AD2-8011-44E6-9452-D46D79DBDD54}" type="presParOf" srcId="{2295AF8B-7AD9-4606-96A6-9DE5EDAB06A7}" destId="{97AABC56-0B02-4759-AE46-6B216A084689}" srcOrd="0" destOrd="0" presId="urn:microsoft.com/office/officeart/2008/layout/LinedList"/>
    <dgm:cxn modelId="{E13028C2-8503-4803-BED0-DAC8B169A14D}" type="presParOf" srcId="{2295AF8B-7AD9-4606-96A6-9DE5EDAB06A7}" destId="{75DC2F60-404D-4A57-B87D-EF6B4FA692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9C2C-EDF1-4F30-96BA-7E474931ABDE}">
      <dsp:nvSpPr>
        <dsp:cNvPr id="0" name=""/>
        <dsp:cNvSpPr/>
      </dsp:nvSpPr>
      <dsp:spPr>
        <a:xfrm>
          <a:off x="0" y="0"/>
          <a:ext cx="10515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1C3B8-23BE-4E4F-B687-36094CC195D5}">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a:t>Coding refers to the process of assigning numerals or other symbols to answers so that responses can be put into a limited number of categories or classes. Such classes should be appropriate to the research problem under consideration.</a:t>
          </a:r>
          <a:endParaRPr lang="en-US" sz="2400" kern="1200"/>
        </a:p>
      </dsp:txBody>
      <dsp:txXfrm>
        <a:off x="0" y="0"/>
        <a:ext cx="10515600" cy="2175669"/>
      </dsp:txXfrm>
    </dsp:sp>
    <dsp:sp modelId="{64017CEB-253C-43EC-AC18-1A243E0ABE1D}">
      <dsp:nvSpPr>
        <dsp:cNvPr id="0" name=""/>
        <dsp:cNvSpPr/>
      </dsp:nvSpPr>
      <dsp:spPr>
        <a:xfrm>
          <a:off x="0" y="2175669"/>
          <a:ext cx="10515600"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5A16A-F775-47B3-88B9-FA80E909552D}">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a:t>They must also possess the characteristics of exhaustiveness and also that of mutual exclusiveness which means that a specific answer can be placed in one and only one cell in a given category set. Another rule to be observed is that of uni dimensionality by which is meant that every class is defined in terms of only world concept.</a:t>
          </a:r>
          <a:endParaRPr lang="en-US" sz="2400" kern="1200"/>
        </a:p>
      </dsp:txBody>
      <dsp:txXfrm>
        <a:off x="0" y="2175669"/>
        <a:ext cx="10515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DA897-6256-4A2B-8911-1CA819E12C60}">
      <dsp:nvSpPr>
        <dsp:cNvPr id="0" name=""/>
        <dsp:cNvSpPr/>
      </dsp:nvSpPr>
      <dsp:spPr>
        <a:xfrm>
          <a:off x="0" y="2124"/>
          <a:ext cx="10515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2A19B-B38A-4C34-95A9-7F84B2AB15B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t>Coding is necessary for efficient analysis and Through it the several replies may be reduced to a small number of classes which contains the critical information required for analysis. </a:t>
          </a:r>
          <a:endParaRPr lang="en-US" sz="2200" kern="1200"/>
        </a:p>
      </dsp:txBody>
      <dsp:txXfrm>
        <a:off x="0" y="2124"/>
        <a:ext cx="10515600" cy="1449029"/>
      </dsp:txXfrm>
    </dsp:sp>
    <dsp:sp modelId="{282A1934-9AB4-4717-91E9-297E49486E05}">
      <dsp:nvSpPr>
        <dsp:cNvPr id="0" name=""/>
        <dsp:cNvSpPr/>
      </dsp:nvSpPr>
      <dsp:spPr>
        <a:xfrm>
          <a:off x="0" y="1451154"/>
          <a:ext cx="105156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09E0F-3FC5-4055-A59E-494A404AE56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dirty="0"/>
            <a:t>But in case of hand coding, some standard method may be used. One such standard method is to code in the margin with a coloured pencils. Other method can be transcribing the data from Questionnaire to a coding sheet. </a:t>
          </a:r>
          <a:endParaRPr lang="en-US" sz="2200" kern="1200" dirty="0"/>
        </a:p>
      </dsp:txBody>
      <dsp:txXfrm>
        <a:off x="0" y="1451154"/>
        <a:ext cx="10515600" cy="1449029"/>
      </dsp:txXfrm>
    </dsp:sp>
    <dsp:sp modelId="{5641B402-73DF-4AD8-9CB0-FEF818C0EB5C}">
      <dsp:nvSpPr>
        <dsp:cNvPr id="0" name=""/>
        <dsp:cNvSpPr/>
      </dsp:nvSpPr>
      <dsp:spPr>
        <a:xfrm>
          <a:off x="0" y="2900183"/>
          <a:ext cx="10515600"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ABC56-0B02-4759-AE46-6B216A08468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t>Whatever method is adopted, one should see that coding errors are altogether eliminated and reduced to the minimum level. </a:t>
          </a:r>
          <a:endParaRPr lang="en-US" sz="22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22066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7ED372-C568-4062-8D98-F235DF3F1629}" type="datetimeFigureOut">
              <a:rPr lang="en-IN" smtClean="0"/>
              <a:t>17-03-2023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04003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06682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093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32311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62970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12479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2861460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288687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53603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45714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7ED372-C568-4062-8D98-F235DF3F1629}" type="datetimeFigureOut">
              <a:rPr lang="en-IN" smtClean="0"/>
              <a:t>17-03-2023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814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7ED372-C568-4062-8D98-F235DF3F1629}" type="datetimeFigureOut">
              <a:rPr lang="en-IN" smtClean="0"/>
              <a:t>17-03-2023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169811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6792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328542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97ED372-C568-4062-8D98-F235DF3F1629}" type="datetimeFigureOut">
              <a:rPr lang="en-IN" smtClean="0"/>
              <a:t>17-03-2023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8356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7ED372-C568-4062-8D98-F235DF3F1629}" type="datetimeFigureOut">
              <a:rPr lang="en-IN" smtClean="0"/>
              <a:t>17-03-2023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762365-FDFF-4DD7-A4A7-2C933AC8C28E}" type="slidenum">
              <a:rPr lang="en-IN" smtClean="0"/>
              <a:t>‹#›</a:t>
            </a:fld>
            <a:endParaRPr lang="en-IN"/>
          </a:p>
        </p:txBody>
      </p:sp>
    </p:spTree>
    <p:extLst>
      <p:ext uri="{BB962C8B-B14F-4D97-AF65-F5344CB8AC3E}">
        <p14:creationId xmlns:p14="http://schemas.microsoft.com/office/powerpoint/2010/main" val="113851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7ED372-C568-4062-8D98-F235DF3F1629}" type="datetimeFigureOut">
              <a:rPr lang="en-IN" smtClean="0"/>
              <a:t>17-03-2023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762365-FDFF-4DD7-A4A7-2C933AC8C28E}" type="slidenum">
              <a:rPr lang="en-IN" smtClean="0"/>
              <a:t>‹#›</a:t>
            </a:fld>
            <a:endParaRPr lang="en-IN"/>
          </a:p>
        </p:txBody>
      </p:sp>
    </p:spTree>
    <p:extLst>
      <p:ext uri="{BB962C8B-B14F-4D97-AF65-F5344CB8AC3E}">
        <p14:creationId xmlns:p14="http://schemas.microsoft.com/office/powerpoint/2010/main" val="153211359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08B9-C3BB-C6CF-F435-412FF21BD788}"/>
              </a:ext>
            </a:extLst>
          </p:cNvPr>
          <p:cNvSpPr>
            <a:spLocks noGrp="1"/>
          </p:cNvSpPr>
          <p:nvPr>
            <p:ph type="ctrTitle"/>
          </p:nvPr>
        </p:nvSpPr>
        <p:spPr>
          <a:xfrm>
            <a:off x="755780" y="-615819"/>
            <a:ext cx="8039846" cy="3508310"/>
          </a:xfrm>
        </p:spPr>
        <p:txBody>
          <a:bodyPr/>
          <a:lstStyle/>
          <a:p>
            <a:r>
              <a:rPr lang="en-US" dirty="0">
                <a:latin typeface="Stencil" panose="040409050D0802020404" pitchFamily="82" charset="0"/>
              </a:rPr>
              <a:t>EDITING</a:t>
            </a:r>
            <a:endParaRPr lang="en-IN" dirty="0">
              <a:latin typeface="Stencil" panose="040409050D0802020404" pitchFamily="82" charset="0"/>
            </a:endParaRPr>
          </a:p>
        </p:txBody>
      </p:sp>
      <p:sp>
        <p:nvSpPr>
          <p:cNvPr id="3" name="Subtitle 2">
            <a:extLst>
              <a:ext uri="{FF2B5EF4-FFF2-40B4-BE49-F238E27FC236}">
                <a16:creationId xmlns:a16="http://schemas.microsoft.com/office/drawing/2014/main" id="{120397DF-33A4-E3E3-9DF1-5266B45FCC11}"/>
              </a:ext>
            </a:extLst>
          </p:cNvPr>
          <p:cNvSpPr>
            <a:spLocks noGrp="1"/>
          </p:cNvSpPr>
          <p:nvPr>
            <p:ph type="subTitle" idx="1"/>
          </p:nvPr>
        </p:nvSpPr>
        <p:spPr>
          <a:xfrm>
            <a:off x="1220269" y="5262572"/>
            <a:ext cx="8825658" cy="861420"/>
          </a:xfrm>
        </p:spPr>
        <p:txBody>
          <a:bodyPr/>
          <a:lstStyle/>
          <a:p>
            <a:endParaRPr lang="en-IN" dirty="0"/>
          </a:p>
        </p:txBody>
      </p:sp>
    </p:spTree>
    <p:extLst>
      <p:ext uri="{BB962C8B-B14F-4D97-AF65-F5344CB8AC3E}">
        <p14:creationId xmlns:p14="http://schemas.microsoft.com/office/powerpoint/2010/main" val="169251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FE29-C838-4903-4D3C-50E03404558F}"/>
              </a:ext>
            </a:extLst>
          </p:cNvPr>
          <p:cNvSpPr>
            <a:spLocks noGrp="1"/>
          </p:cNvSpPr>
          <p:nvPr>
            <p:ph type="title"/>
          </p:nvPr>
        </p:nvSpPr>
        <p:spPr/>
        <p:txBody>
          <a:bodyPr>
            <a:normAutofit/>
          </a:bodyPr>
          <a:lstStyle/>
          <a:p>
            <a:r>
              <a:rPr lang="en-IN"/>
              <a:t>Editing</a:t>
            </a:r>
            <a:endParaRPr lang="en-IN" dirty="0"/>
          </a:p>
        </p:txBody>
      </p:sp>
      <p:sp>
        <p:nvSpPr>
          <p:cNvPr id="3" name="Content Placeholder 2">
            <a:extLst>
              <a:ext uri="{FF2B5EF4-FFF2-40B4-BE49-F238E27FC236}">
                <a16:creationId xmlns:a16="http://schemas.microsoft.com/office/drawing/2014/main" id="{9CF438B5-5726-E127-F850-E28596AEED41}"/>
              </a:ext>
            </a:extLst>
          </p:cNvPr>
          <p:cNvSpPr>
            <a:spLocks noGrp="1"/>
          </p:cNvSpPr>
          <p:nvPr>
            <p:ph idx="1"/>
          </p:nvPr>
        </p:nvSpPr>
        <p:spPr/>
        <p:txBody>
          <a:bodyPr>
            <a:normAutofit/>
          </a:bodyPr>
          <a:lstStyle/>
          <a:p>
            <a:pPr marL="0" indent="0">
              <a:buNone/>
            </a:pPr>
            <a:r>
              <a:rPr lang="en-IN" dirty="0"/>
              <a:t>Editing of data is a process of examining the collected raw data to detect errors and omissions and to correct these when possible.</a:t>
            </a:r>
          </a:p>
          <a:p>
            <a:pPr marL="0" indent="0">
              <a:buNone/>
            </a:pPr>
            <a:r>
              <a:rPr lang="en-IN" dirty="0"/>
              <a:t>Editing is done to assure that the data are accurate, consistent with other facts gathered, uniformly entered, as completed as possible and have been well arranged to facilitate coding and tabulation</a:t>
            </a:r>
          </a:p>
          <a:p>
            <a:pPr marL="0" indent="0">
              <a:buNone/>
            </a:pPr>
            <a:r>
              <a:rPr lang="en-IN" dirty="0"/>
              <a:t>Two types of Editing:</a:t>
            </a:r>
          </a:p>
          <a:p>
            <a:pPr marL="457200" lvl="1" indent="0">
              <a:buNone/>
            </a:pPr>
            <a:r>
              <a:rPr lang="en-IN" dirty="0"/>
              <a:t>Field Editing </a:t>
            </a:r>
          </a:p>
          <a:p>
            <a:pPr marL="457200" lvl="1" indent="0">
              <a:buNone/>
            </a:pPr>
            <a:r>
              <a:rPr lang="en-IN" dirty="0"/>
              <a:t>Central Editing</a:t>
            </a:r>
          </a:p>
        </p:txBody>
      </p:sp>
    </p:spTree>
    <p:extLst>
      <p:ext uri="{BB962C8B-B14F-4D97-AF65-F5344CB8AC3E}">
        <p14:creationId xmlns:p14="http://schemas.microsoft.com/office/powerpoint/2010/main" val="321399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ED266DC5-917A-6588-BC4D-9DB28EC22CB8}"/>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A1E94C-6C69-F376-540E-1875D85927A5}"/>
              </a:ext>
            </a:extLst>
          </p:cNvPr>
          <p:cNvSpPr>
            <a:spLocks noGrp="1"/>
          </p:cNvSpPr>
          <p:nvPr>
            <p:ph type="title"/>
          </p:nvPr>
        </p:nvSpPr>
        <p:spPr/>
        <p:txBody>
          <a:bodyPr>
            <a:normAutofit/>
          </a:bodyPr>
          <a:lstStyle/>
          <a:p>
            <a:r>
              <a:rPr lang="en-IN">
                <a:solidFill>
                  <a:srgbClr val="FFFFFF"/>
                </a:solidFill>
              </a:rPr>
              <a:t>Field Editing</a:t>
            </a:r>
          </a:p>
        </p:txBody>
      </p:sp>
      <p:sp>
        <p:nvSpPr>
          <p:cNvPr id="3" name="Content Placeholder 2">
            <a:extLst>
              <a:ext uri="{FF2B5EF4-FFF2-40B4-BE49-F238E27FC236}">
                <a16:creationId xmlns:a16="http://schemas.microsoft.com/office/drawing/2014/main" id="{D70A1F1B-24E4-F3CB-4A6C-F98E77035EED}"/>
              </a:ext>
            </a:extLst>
          </p:cNvPr>
          <p:cNvSpPr>
            <a:spLocks noGrp="1"/>
          </p:cNvSpPr>
          <p:nvPr>
            <p:ph idx="1"/>
          </p:nvPr>
        </p:nvSpPr>
        <p:spPr/>
        <p:txBody>
          <a:bodyPr>
            <a:normAutofit/>
          </a:bodyPr>
          <a:lstStyle/>
          <a:p>
            <a:pPr marL="0" indent="0">
              <a:buNone/>
            </a:pPr>
            <a:r>
              <a:rPr lang="en-IN" dirty="0">
                <a:solidFill>
                  <a:srgbClr val="FFFFFF"/>
                </a:solidFill>
              </a:rPr>
              <a:t>Field editing consists in the review of the reporting form by the investigator for completing what the latter has written in abbreviated and/or illegible form at the time of recording the </a:t>
            </a:r>
            <a:r>
              <a:rPr lang="en-IN" dirty="0" err="1">
                <a:solidFill>
                  <a:srgbClr val="FFFFFF"/>
                </a:solidFill>
              </a:rPr>
              <a:t>respondets</a:t>
            </a:r>
            <a:r>
              <a:rPr lang="en-IN" dirty="0">
                <a:solidFill>
                  <a:srgbClr val="FFFFFF"/>
                </a:solidFill>
              </a:rPr>
              <a:t> response.</a:t>
            </a:r>
          </a:p>
          <a:p>
            <a:pPr marL="0" indent="0">
              <a:buNone/>
            </a:pPr>
            <a:r>
              <a:rPr lang="en-IN" dirty="0">
                <a:solidFill>
                  <a:srgbClr val="FFFFFF"/>
                </a:solidFill>
              </a:rPr>
              <a:t>This type of editing is necessary because individual writing style could often be difficult for others to decipher. It should preferably be done as soon as possible after the interview (on the same day)</a:t>
            </a:r>
          </a:p>
          <a:p>
            <a:pPr marL="0" indent="0">
              <a:buNone/>
            </a:pPr>
            <a:r>
              <a:rPr lang="en-IN" dirty="0">
                <a:solidFill>
                  <a:srgbClr val="FFFFFF"/>
                </a:solidFill>
              </a:rPr>
              <a:t>The investigator must restrain himself and must not correct errors of omission by simply guessing what the informant would have said.</a:t>
            </a:r>
          </a:p>
        </p:txBody>
      </p:sp>
    </p:spTree>
    <p:extLst>
      <p:ext uri="{BB962C8B-B14F-4D97-AF65-F5344CB8AC3E}">
        <p14:creationId xmlns:p14="http://schemas.microsoft.com/office/powerpoint/2010/main" val="349408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36D4CD00-578F-19A2-45F1-085BEB469992}"/>
              </a:ext>
            </a:extLst>
          </p:cNvPr>
          <p:cNvPicPr>
            <a:picLocks noChangeAspect="1"/>
          </p:cNvPicPr>
          <p:nvPr/>
        </p:nvPicPr>
        <p:blipFill rotWithShape="1">
          <a:blip r:embed="rId2">
            <a:duotone>
              <a:prstClr val="black"/>
              <a:schemeClr val="tx2">
                <a:tint val="45000"/>
                <a:satMod val="400000"/>
              </a:schemeClr>
            </a:duotone>
            <a:alphaModFix amt="25000"/>
          </a:blip>
          <a:srcRect t="8913" b="6817"/>
          <a:stretch/>
        </p:blipFill>
        <p:spPr>
          <a:xfrm>
            <a:off x="20" y="10"/>
            <a:ext cx="12191980" cy="6857990"/>
          </a:xfrm>
          <a:prstGeom prst="rect">
            <a:avLst/>
          </a:prstGeom>
        </p:spPr>
      </p:pic>
      <p:sp>
        <p:nvSpPr>
          <p:cNvPr id="2" name="Title 1">
            <a:extLst>
              <a:ext uri="{FF2B5EF4-FFF2-40B4-BE49-F238E27FC236}">
                <a16:creationId xmlns:a16="http://schemas.microsoft.com/office/drawing/2014/main" id="{B2FEB8E5-E64B-F6E2-3EDB-ED4DFD767844}"/>
              </a:ext>
            </a:extLst>
          </p:cNvPr>
          <p:cNvSpPr>
            <a:spLocks noGrp="1"/>
          </p:cNvSpPr>
          <p:nvPr>
            <p:ph type="title"/>
          </p:nvPr>
        </p:nvSpPr>
        <p:spPr>
          <a:xfrm>
            <a:off x="838200" y="365125"/>
            <a:ext cx="10515600" cy="1325563"/>
          </a:xfrm>
        </p:spPr>
        <p:txBody>
          <a:bodyPr>
            <a:normAutofit/>
          </a:bodyPr>
          <a:lstStyle/>
          <a:p>
            <a:r>
              <a:rPr lang="en-IN" dirty="0"/>
              <a:t>Central Editing</a:t>
            </a:r>
          </a:p>
        </p:txBody>
      </p:sp>
      <p:sp>
        <p:nvSpPr>
          <p:cNvPr id="3" name="Content Placeholder 2">
            <a:extLst>
              <a:ext uri="{FF2B5EF4-FFF2-40B4-BE49-F238E27FC236}">
                <a16:creationId xmlns:a16="http://schemas.microsoft.com/office/drawing/2014/main" id="{DA6BE154-AFBE-7FCD-3D44-0F796DE4CC9B}"/>
              </a:ext>
            </a:extLst>
          </p:cNvPr>
          <p:cNvSpPr>
            <a:spLocks noGrp="1"/>
          </p:cNvSpPr>
          <p:nvPr>
            <p:ph idx="1"/>
          </p:nvPr>
        </p:nvSpPr>
        <p:spPr>
          <a:xfrm>
            <a:off x="838200" y="1825625"/>
            <a:ext cx="10515600" cy="4351338"/>
          </a:xfrm>
        </p:spPr>
        <p:txBody>
          <a:bodyPr>
            <a:normAutofit fontScale="92500"/>
          </a:bodyPr>
          <a:lstStyle/>
          <a:p>
            <a:pPr marL="0" indent="0">
              <a:buNone/>
            </a:pPr>
            <a:r>
              <a:rPr lang="en-IN" sz="2200" dirty="0"/>
              <a:t>Central editing should take place when all forms and schedules have been completed and returned to the office. This type of editing implies that all forms should get a thorough editing by a single editor in small study and by a team of editor for large enquiry</a:t>
            </a:r>
          </a:p>
          <a:p>
            <a:pPr marL="0" indent="0">
              <a:buNone/>
            </a:pPr>
            <a:r>
              <a:rPr lang="en-IN" sz="2200" dirty="0"/>
              <a:t>Editors may correct the obvious errors such as an entry in the wrong place, entry recorded in months when it should have been recorded in weeks, and the like.</a:t>
            </a:r>
          </a:p>
          <a:p>
            <a:pPr marL="0" indent="0">
              <a:buNone/>
            </a:pPr>
            <a:r>
              <a:rPr lang="en-IN" sz="2200" dirty="0"/>
              <a:t> In case of inappropriate or missing replies, Editor can sometimes determine the proper answer by reviewing the other information in the schedule. At times. The respondent can be contacted for clarification.</a:t>
            </a:r>
          </a:p>
          <a:p>
            <a:pPr marL="0" indent="0">
              <a:buNone/>
            </a:pPr>
            <a:r>
              <a:rPr lang="en-IN" sz="2200" dirty="0"/>
              <a:t>The editor must strike out the answer if the same is inappropriate and he has no basis for determining the correct answer or the response. In such a case, an editing entry of “no answer” is called for. </a:t>
            </a:r>
          </a:p>
        </p:txBody>
      </p:sp>
    </p:spTree>
    <p:extLst>
      <p:ext uri="{BB962C8B-B14F-4D97-AF65-F5344CB8AC3E}">
        <p14:creationId xmlns:p14="http://schemas.microsoft.com/office/powerpoint/2010/main" val="18189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93BC-D608-BF96-7B38-1FBAB48C38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51F5B83-BB22-549C-290E-C72F9CB419F1}"/>
              </a:ext>
            </a:extLst>
          </p:cNvPr>
          <p:cNvSpPr>
            <a:spLocks noGrp="1"/>
          </p:cNvSpPr>
          <p:nvPr>
            <p:ph idx="1"/>
          </p:nvPr>
        </p:nvSpPr>
        <p:spPr/>
        <p:txBody>
          <a:bodyPr>
            <a:normAutofit/>
          </a:bodyPr>
          <a:lstStyle/>
          <a:p>
            <a:pPr marL="0" indent="0">
              <a:buNone/>
            </a:pPr>
            <a:r>
              <a:rPr lang="en-US" sz="7200" dirty="0">
                <a:latin typeface="Stencil" panose="040409050D0802020404" pitchFamily="82" charset="0"/>
              </a:rPr>
              <a:t>CODING</a:t>
            </a:r>
            <a:endParaRPr lang="en-IN" sz="7200" dirty="0">
              <a:latin typeface="Stencil" panose="040409050D0802020404" pitchFamily="82" charset="0"/>
            </a:endParaRPr>
          </a:p>
        </p:txBody>
      </p:sp>
    </p:spTree>
    <p:extLst>
      <p:ext uri="{BB962C8B-B14F-4D97-AF65-F5344CB8AC3E}">
        <p14:creationId xmlns:p14="http://schemas.microsoft.com/office/powerpoint/2010/main" val="215754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843707-1935-419C-1F82-B321FAD46421}"/>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7BC99EB-EBE3-41EB-ABD1-53EFEEF1E4A9}"/>
              </a:ext>
            </a:extLst>
          </p:cNvPr>
          <p:cNvSpPr>
            <a:spLocks noGrp="1"/>
          </p:cNvSpPr>
          <p:nvPr>
            <p:ph type="title"/>
          </p:nvPr>
        </p:nvSpPr>
        <p:spPr>
          <a:xfrm>
            <a:off x="838200" y="365125"/>
            <a:ext cx="10515600" cy="1325563"/>
          </a:xfrm>
        </p:spPr>
        <p:txBody>
          <a:bodyPr>
            <a:normAutofit/>
          </a:bodyPr>
          <a:lstStyle/>
          <a:p>
            <a:r>
              <a:rPr lang="en-IN" dirty="0"/>
              <a:t>Coding</a:t>
            </a:r>
          </a:p>
        </p:txBody>
      </p:sp>
      <p:graphicFrame>
        <p:nvGraphicFramePr>
          <p:cNvPr id="5" name="Content Placeholder 2">
            <a:extLst>
              <a:ext uri="{FF2B5EF4-FFF2-40B4-BE49-F238E27FC236}">
                <a16:creationId xmlns:a16="http://schemas.microsoft.com/office/drawing/2014/main" id="{5B411654-BE84-2256-3A27-84B71B98D04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38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ECD193-4F08-762A-19AF-7E6BC3988DAD}"/>
              </a:ext>
            </a:extLst>
          </p:cNvPr>
          <p:cNvPicPr>
            <a:picLocks noChangeAspect="1"/>
          </p:cNvPicPr>
          <p:nvPr/>
        </p:nvPicPr>
        <p:blipFill rotWithShape="1">
          <a:blip r:embed="rId2">
            <a:duotone>
              <a:prstClr val="black"/>
              <a:schemeClr val="tx2">
                <a:tint val="45000"/>
                <a:satMod val="400000"/>
              </a:schemeClr>
            </a:duotone>
            <a:alphaModFix amt="2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BC3376D8-7CF4-DD38-0179-CB02B45EA878}"/>
              </a:ext>
            </a:extLst>
          </p:cNvPr>
          <p:cNvSpPr>
            <a:spLocks noGrp="1"/>
          </p:cNvSpPr>
          <p:nvPr>
            <p:ph type="title"/>
          </p:nvPr>
        </p:nvSpPr>
        <p:spPr>
          <a:xfrm>
            <a:off x="838200" y="365125"/>
            <a:ext cx="10515600" cy="1325563"/>
          </a:xfrm>
        </p:spPr>
        <p:txBody>
          <a:bodyPr>
            <a:normAutofit/>
          </a:bodyPr>
          <a:lstStyle/>
          <a:p>
            <a:r>
              <a:rPr lang="en-IN" dirty="0"/>
              <a:t>Coding Cont..</a:t>
            </a:r>
          </a:p>
        </p:txBody>
      </p:sp>
      <p:graphicFrame>
        <p:nvGraphicFramePr>
          <p:cNvPr id="5" name="Content Placeholder 2">
            <a:extLst>
              <a:ext uri="{FF2B5EF4-FFF2-40B4-BE49-F238E27FC236}">
                <a16:creationId xmlns:a16="http://schemas.microsoft.com/office/drawing/2014/main" id="{C8C5B879-D610-4DC3-1033-1D4E27CE4D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411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TotalTime>
  <Words>527</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Stencil</vt:lpstr>
      <vt:lpstr>Wingdings 3</vt:lpstr>
      <vt:lpstr>Ion</vt:lpstr>
      <vt:lpstr>EDITING</vt:lpstr>
      <vt:lpstr>Editing</vt:lpstr>
      <vt:lpstr>Field Editing</vt:lpstr>
      <vt:lpstr>Central Editing</vt:lpstr>
      <vt:lpstr>PowerPoint Presentation</vt:lpstr>
      <vt:lpstr>Coding</vt:lpstr>
      <vt:lpstr>Coding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dc:title>
  <dc:creator>Shailee Upadhayay</dc:creator>
  <cp:lastModifiedBy>Shailee Upadhayay</cp:lastModifiedBy>
  <cp:revision>1</cp:revision>
  <dcterms:created xsi:type="dcterms:W3CDTF">2023-03-17T05:32:03Z</dcterms:created>
  <dcterms:modified xsi:type="dcterms:W3CDTF">2023-03-17T05:43:40Z</dcterms:modified>
</cp:coreProperties>
</file>